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12192000" cy="6858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6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2ED40-DAE1-61BF-BC32-DE43CE9A8E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B88344-064B-E87C-82C3-F446DB2ED6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28098-14B5-E1BA-EC8E-A68DE3910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8E1A-71E9-4552-8C3E-B2096EDF9DC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2E1FB-A0DD-620B-89DF-23AB08C63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11FB2D-0483-5F74-1660-6C32D987C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BF6E-9F6E-4971-9F32-70215130D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16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B00B9-861B-0FA0-9B49-A5C273A74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198830-1E6B-30DD-44C7-F01A4C7D7E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DE9DC-C3D6-204E-AC97-69DB65413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8E1A-71E9-4552-8C3E-B2096EDF9DC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22F51-6809-43B9-C31A-22F406DF7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D89E0C-8E04-561F-513C-A42E396A8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BF6E-9F6E-4971-9F32-70215130D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361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CB9EC7-478C-9184-F565-CFBA131CEE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EF6920-57FB-86C6-71F5-8F2E32110A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CB608-AD03-6E11-DCCC-029C76BAB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8E1A-71E9-4552-8C3E-B2096EDF9DC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5482EC-D136-1692-6010-7131063D1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2B901-88D5-FD0D-0669-2C36453BA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BF6E-9F6E-4971-9F32-70215130D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0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D1E29-E70D-12B4-C2CB-ED164C315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444D93-5552-0952-136E-83D2773DA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16F44-07A9-CD35-2D7C-300353A6F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8E1A-71E9-4552-8C3E-B2096EDF9DC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A14CC-2CFA-DC21-8255-0551956AD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84591-10DE-4645-F968-AC3181775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BF6E-9F6E-4971-9F32-70215130D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7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2144-F37D-9A20-75E2-86A09B070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0607A8-958F-CE4A-4C31-EA5994557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B8CC39-605A-EE75-1F91-FC05BD3D7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8E1A-71E9-4552-8C3E-B2096EDF9DC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982ED0-16B3-1921-E3E6-36F54D697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EA087-DFC0-918B-C868-AABDA6EB3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BF6E-9F6E-4971-9F32-70215130D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97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6FF17-2A5A-E273-5AC8-BDA4D7082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8D605-138E-8A3A-E015-8D773A7F8A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D87797-4105-F36E-B019-373B4D8A72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75780E-F57C-68EC-3CC4-AA914E297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8E1A-71E9-4552-8C3E-B2096EDF9DC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0836B2-CFD2-5582-448F-03EECFD0E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238A10-29FF-4FC9-6319-76958AC94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BF6E-9F6E-4971-9F32-70215130D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835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BC494-7F54-CFE4-0D5D-BE81836B3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D25ABB-434D-3A07-DD5E-DE7B01EE4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031AAC-8EE3-D198-1CCF-2F852AD4B0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E7A91B-11F3-30FB-4BC1-7E4C26B1DB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56F170-F373-9FC8-A032-F7FC0DEF5B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7AB0E4-1641-D3ED-96D3-E42276567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8E1A-71E9-4552-8C3E-B2096EDF9DC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626024-5997-1375-7823-D5031E042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E1A9DD-8E1C-E127-AB1C-2799E074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BF6E-9F6E-4971-9F32-70215130D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063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57996-F035-FE46-E914-4AF741CDB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18A9FD-2F13-C612-743C-37F104A5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8E1A-71E9-4552-8C3E-B2096EDF9DC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DCA19D-FA91-B420-3FED-0C2DDF6BD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C8EED2-3E3C-45B4-EA14-32C6232D5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BF6E-9F6E-4971-9F32-70215130D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056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57EA9A-48F5-3824-1FC2-12138BACE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8E1A-71E9-4552-8C3E-B2096EDF9DC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A20FF9-7C56-29A9-EFE2-50FD5E4EA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7568B0-0CA8-CB01-14E3-05BB8AD4A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BF6E-9F6E-4971-9F32-70215130D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69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BE42E-A784-58B2-B1D3-2A0B81266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FA7D77-3435-DF7E-0428-33A4D9673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E20979-C365-5ADB-C0C2-C11ED16F91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3D9418-9D5B-3CF6-BF44-91744794E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8E1A-71E9-4552-8C3E-B2096EDF9DC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C86D36-EEB9-AA18-1C94-B269C93D0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AAD647-1476-6DDF-8894-B77CDAD9D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BF6E-9F6E-4971-9F32-70215130D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7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A0009-1788-D84A-FA6F-8FA763E79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42F04E-67AC-221D-320E-FE1BD33EAF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40A86D-FCEC-7C32-BB75-71D426194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C18CE4-8912-A28E-976D-CC591074D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08E1A-71E9-4552-8C3E-B2096EDF9DC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297C30-6890-F524-E94D-FFE4AC2AA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C1B957-BA6D-1F53-76DE-70F1F8C04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7BF6E-9F6E-4971-9F32-70215130D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5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C22B18-17F0-6FA5-28AE-F9C74FC1E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B1DB93-FD9B-CB64-2072-3C73CA0AC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C4338-49D2-06D9-75DE-F45CB49AA0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08E1A-71E9-4552-8C3E-B2096EDF9DCC}" type="datetimeFigureOut">
              <a:rPr lang="en-US" smtClean="0"/>
              <a:t>1/10/2023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18693-0CA0-D5F9-A2C1-FB6B083610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8CEF8C-99D6-3A5B-FFD2-B6B898503B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7BF6E-9F6E-4971-9F32-70215130D3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7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microsoft.com/en-us/sql/t-sql/statements/create-login-transact-sql?view=sql-server-ver16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microsoft.com/en-us/sql/t-sql/statements/alter-login-transact-sql?view=sql-server-ver16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microsoft.com/en-us/sql/t-sql/statements/create-table-transact-sql?view=sql-server-ver16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microsoft.com/en-us/sql/t-sql/statements/insert-transact-sql?view=sql-server-ver16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microsoft.com/en-us/sql/t-sql/statements/alter-user-transact-sql?view=sql-server-ver16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16F4C8D-7C37-9C81-C411-E5B5B48ADB56}"/>
              </a:ext>
            </a:extLst>
          </p:cNvPr>
          <p:cNvSpPr txBox="1"/>
          <p:nvPr/>
        </p:nvSpPr>
        <p:spPr>
          <a:xfrm>
            <a:off x="533401" y="457200"/>
            <a:ext cx="1029546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-- Syntax for SQL Server</a:t>
            </a:r>
          </a:p>
          <a:p>
            <a:endParaRPr lang="en-US" sz="1600" dirty="0"/>
          </a:p>
          <a:p>
            <a:r>
              <a:rPr lang="en-US" sz="1600" dirty="0">
                <a:solidFill>
                  <a:srgbClr val="0070C0"/>
                </a:solidFill>
              </a:rPr>
              <a:t>CREATE LOGIN </a:t>
            </a:r>
            <a:r>
              <a:rPr lang="en-US" sz="1600" dirty="0" err="1"/>
              <a:t>login_name</a:t>
            </a:r>
            <a:r>
              <a:rPr lang="en-US" sz="1600" dirty="0"/>
              <a:t> { </a:t>
            </a:r>
            <a:r>
              <a:rPr lang="en-US" sz="1600" dirty="0">
                <a:solidFill>
                  <a:srgbClr val="0070C0"/>
                </a:solidFill>
              </a:rPr>
              <a:t>WITH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B050"/>
                </a:solidFill>
              </a:rPr>
              <a:t>&lt;</a:t>
            </a:r>
            <a:r>
              <a:rPr lang="en-US" sz="1600" dirty="0" err="1">
                <a:solidFill>
                  <a:srgbClr val="00B050"/>
                </a:solidFill>
              </a:rPr>
              <a:t>option_list1</a:t>
            </a:r>
            <a:r>
              <a:rPr lang="en-US" sz="1600" dirty="0">
                <a:solidFill>
                  <a:srgbClr val="00B050"/>
                </a:solidFill>
              </a:rPr>
              <a:t>&gt;</a:t>
            </a:r>
          </a:p>
          <a:p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sz="1600" dirty="0"/>
              <a:t>| </a:t>
            </a:r>
            <a:r>
              <a:rPr lang="en-US" sz="1600" dirty="0">
                <a:solidFill>
                  <a:srgbClr val="0070C0"/>
                </a:solidFill>
              </a:rPr>
              <a:t>FROM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B050"/>
                </a:solidFill>
              </a:rPr>
              <a:t>&lt;sources&gt; </a:t>
            </a:r>
            <a:r>
              <a:rPr lang="en-US" sz="1600" dirty="0"/>
              <a:t>}</a:t>
            </a:r>
          </a:p>
          <a:p>
            <a:endParaRPr lang="en-US" sz="1600" dirty="0"/>
          </a:p>
          <a:p>
            <a:r>
              <a:rPr lang="en-US" sz="1600" dirty="0">
                <a:solidFill>
                  <a:srgbClr val="00B050"/>
                </a:solidFill>
              </a:rPr>
              <a:t>&lt;</a:t>
            </a:r>
            <a:r>
              <a:rPr lang="en-US" sz="1600" dirty="0" err="1">
                <a:solidFill>
                  <a:srgbClr val="00B050"/>
                </a:solidFill>
              </a:rPr>
              <a:t>option_list1</a:t>
            </a:r>
            <a:r>
              <a:rPr lang="en-US" sz="1600" dirty="0">
                <a:solidFill>
                  <a:srgbClr val="00B050"/>
                </a:solidFill>
              </a:rPr>
              <a:t>&gt; </a:t>
            </a:r>
            <a:r>
              <a:rPr lang="en-US" sz="1600" dirty="0">
                <a:solidFill>
                  <a:srgbClr val="7030A0"/>
                </a:solidFill>
              </a:rPr>
              <a:t>::=</a:t>
            </a:r>
          </a:p>
          <a:p>
            <a:r>
              <a:rPr lang="en-US" sz="1600" dirty="0"/>
              <a:t>    </a:t>
            </a:r>
            <a:r>
              <a:rPr lang="en-US" sz="1600" dirty="0">
                <a:solidFill>
                  <a:srgbClr val="0070C0"/>
                </a:solidFill>
              </a:rPr>
              <a:t>PASSWORD</a:t>
            </a:r>
            <a:r>
              <a:rPr lang="en-US" sz="1600" dirty="0"/>
              <a:t> = { </a:t>
            </a:r>
            <a:r>
              <a:rPr lang="en-US" sz="1600" dirty="0">
                <a:solidFill>
                  <a:srgbClr val="FF0000"/>
                </a:solidFill>
              </a:rPr>
              <a:t>'password'</a:t>
            </a:r>
            <a:r>
              <a:rPr lang="en-US" sz="1600" dirty="0"/>
              <a:t> | </a:t>
            </a:r>
            <a:r>
              <a:rPr lang="en-US" sz="1600" dirty="0" err="1"/>
              <a:t>hashed_password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70C0"/>
                </a:solidFill>
              </a:rPr>
              <a:t>HASHED</a:t>
            </a:r>
            <a:r>
              <a:rPr lang="en-US" sz="1600" dirty="0"/>
              <a:t> } [ </a:t>
            </a:r>
            <a:r>
              <a:rPr lang="en-US" sz="1600" dirty="0" err="1">
                <a:solidFill>
                  <a:srgbClr val="0070C0"/>
                </a:solidFill>
              </a:rPr>
              <a:t>MUST_CHANGE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]  [ , </a:t>
            </a:r>
            <a:r>
              <a:rPr lang="en-US" sz="1600" dirty="0">
                <a:solidFill>
                  <a:srgbClr val="00B050"/>
                </a:solidFill>
              </a:rPr>
              <a:t>&lt;</a:t>
            </a:r>
            <a:r>
              <a:rPr lang="en-US" sz="1600" dirty="0" err="1">
                <a:solidFill>
                  <a:srgbClr val="00B050"/>
                </a:solidFill>
              </a:rPr>
              <a:t>option_list2</a:t>
            </a:r>
            <a:r>
              <a:rPr lang="en-US" sz="1600" dirty="0">
                <a:solidFill>
                  <a:srgbClr val="00B050"/>
                </a:solidFill>
              </a:rPr>
              <a:t>&gt; </a:t>
            </a:r>
            <a:r>
              <a:rPr lang="en-US" sz="1600" dirty="0"/>
              <a:t>[ ,... ] ]</a:t>
            </a:r>
          </a:p>
          <a:p>
            <a:endParaRPr lang="en-US" sz="1600" dirty="0"/>
          </a:p>
          <a:p>
            <a:r>
              <a:rPr lang="en-US" sz="1600" dirty="0">
                <a:solidFill>
                  <a:srgbClr val="00B050"/>
                </a:solidFill>
              </a:rPr>
              <a:t>&lt;</a:t>
            </a:r>
            <a:r>
              <a:rPr lang="en-US" sz="1600" dirty="0" err="1">
                <a:solidFill>
                  <a:srgbClr val="00B050"/>
                </a:solidFill>
              </a:rPr>
              <a:t>option_list2</a:t>
            </a:r>
            <a:r>
              <a:rPr lang="en-US" sz="1600" dirty="0">
                <a:solidFill>
                  <a:srgbClr val="00B050"/>
                </a:solidFill>
              </a:rPr>
              <a:t>&gt; </a:t>
            </a:r>
            <a:r>
              <a:rPr lang="en-US" sz="1600" dirty="0">
                <a:solidFill>
                  <a:srgbClr val="7030A0"/>
                </a:solidFill>
              </a:rPr>
              <a:t>::=</a:t>
            </a:r>
          </a:p>
          <a:p>
            <a:r>
              <a:rPr lang="en-US" sz="1600" dirty="0"/>
              <a:t>    </a:t>
            </a:r>
            <a:r>
              <a:rPr lang="en-US" sz="1600" dirty="0">
                <a:solidFill>
                  <a:srgbClr val="0070C0"/>
                </a:solidFill>
              </a:rPr>
              <a:t>SID</a:t>
            </a:r>
            <a:r>
              <a:rPr lang="en-US" sz="1600" dirty="0"/>
              <a:t> = </a:t>
            </a:r>
            <a:r>
              <a:rPr lang="en-US" sz="1600" dirty="0" err="1"/>
              <a:t>sid</a:t>
            </a:r>
            <a:endParaRPr lang="en-US" sz="1600" dirty="0"/>
          </a:p>
          <a:p>
            <a:r>
              <a:rPr lang="en-US" sz="1600" dirty="0"/>
              <a:t>    | </a:t>
            </a:r>
            <a:r>
              <a:rPr lang="en-US" sz="1600" dirty="0" err="1">
                <a:solidFill>
                  <a:srgbClr val="0070C0"/>
                </a:solidFill>
              </a:rPr>
              <a:t>DEFAULT_DATABASE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= database</a:t>
            </a:r>
          </a:p>
          <a:p>
            <a:r>
              <a:rPr lang="en-US" sz="1600" dirty="0"/>
              <a:t>    | </a:t>
            </a:r>
            <a:r>
              <a:rPr lang="en-US" sz="1600" dirty="0" err="1">
                <a:solidFill>
                  <a:srgbClr val="0070C0"/>
                </a:solidFill>
              </a:rPr>
              <a:t>DEFAULT_LANGUAGE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= language</a:t>
            </a:r>
          </a:p>
          <a:p>
            <a:r>
              <a:rPr lang="en-US" sz="1600" dirty="0"/>
              <a:t>    | </a:t>
            </a:r>
            <a:r>
              <a:rPr lang="en-US" sz="1600" dirty="0" err="1">
                <a:solidFill>
                  <a:srgbClr val="0070C0"/>
                </a:solidFill>
              </a:rPr>
              <a:t>CHECK_EXPIRATION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= { </a:t>
            </a:r>
            <a:r>
              <a:rPr lang="en-US" sz="1600" dirty="0">
                <a:solidFill>
                  <a:srgbClr val="0070C0"/>
                </a:solidFill>
              </a:rPr>
              <a:t>ON</a:t>
            </a:r>
            <a:r>
              <a:rPr lang="en-US" sz="1600" dirty="0"/>
              <a:t> | </a:t>
            </a:r>
            <a:r>
              <a:rPr lang="en-US" sz="1600" dirty="0">
                <a:solidFill>
                  <a:srgbClr val="0070C0"/>
                </a:solidFill>
              </a:rPr>
              <a:t>OFF</a:t>
            </a:r>
            <a:r>
              <a:rPr lang="en-US" sz="1600" dirty="0"/>
              <a:t>}</a:t>
            </a:r>
          </a:p>
          <a:p>
            <a:r>
              <a:rPr lang="en-US" sz="1600" dirty="0"/>
              <a:t>    | </a:t>
            </a:r>
            <a:r>
              <a:rPr lang="en-US" sz="1600" dirty="0" err="1">
                <a:solidFill>
                  <a:srgbClr val="0070C0"/>
                </a:solidFill>
              </a:rPr>
              <a:t>CHECK_POLICY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= { </a:t>
            </a:r>
            <a:r>
              <a:rPr lang="en-US" sz="1600" dirty="0">
                <a:solidFill>
                  <a:srgbClr val="0070C0"/>
                </a:solidFill>
              </a:rPr>
              <a:t>ON</a:t>
            </a:r>
            <a:r>
              <a:rPr lang="en-US" sz="1600" dirty="0"/>
              <a:t> | </a:t>
            </a:r>
            <a:r>
              <a:rPr lang="en-US" sz="1600" dirty="0">
                <a:solidFill>
                  <a:srgbClr val="0070C0"/>
                </a:solidFill>
              </a:rPr>
              <a:t>OFF</a:t>
            </a:r>
            <a:r>
              <a:rPr lang="en-US" sz="1600" dirty="0"/>
              <a:t>}</a:t>
            </a:r>
          </a:p>
          <a:p>
            <a:r>
              <a:rPr lang="en-US" sz="1600" dirty="0"/>
              <a:t>    | </a:t>
            </a:r>
            <a:r>
              <a:rPr lang="en-US" sz="1600" dirty="0">
                <a:solidFill>
                  <a:srgbClr val="0070C0"/>
                </a:solidFill>
              </a:rPr>
              <a:t>CREDENTIAL</a:t>
            </a:r>
            <a:r>
              <a:rPr lang="en-US" sz="1600" dirty="0"/>
              <a:t> = </a:t>
            </a:r>
            <a:r>
              <a:rPr lang="en-US" sz="1600" dirty="0" err="1"/>
              <a:t>credential_name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>
                <a:solidFill>
                  <a:srgbClr val="00B050"/>
                </a:solidFill>
              </a:rPr>
              <a:t>&lt;sources&gt; </a:t>
            </a:r>
            <a:r>
              <a:rPr lang="en-US" sz="1600" dirty="0">
                <a:solidFill>
                  <a:srgbClr val="7030A0"/>
                </a:solidFill>
              </a:rPr>
              <a:t>::=</a:t>
            </a:r>
          </a:p>
          <a:p>
            <a:r>
              <a:rPr lang="en-US" sz="1600" dirty="0"/>
              <a:t>    </a:t>
            </a:r>
            <a:r>
              <a:rPr lang="en-US" sz="1600" dirty="0">
                <a:solidFill>
                  <a:srgbClr val="0070C0"/>
                </a:solidFill>
              </a:rPr>
              <a:t>WINDOWS</a:t>
            </a:r>
            <a:r>
              <a:rPr lang="en-US" sz="1600" dirty="0"/>
              <a:t> [ </a:t>
            </a:r>
            <a:r>
              <a:rPr lang="en-US" sz="1600" dirty="0">
                <a:solidFill>
                  <a:srgbClr val="0070C0"/>
                </a:solidFill>
              </a:rPr>
              <a:t>WITH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B050"/>
                </a:solidFill>
              </a:rPr>
              <a:t>&lt;</a:t>
            </a:r>
            <a:r>
              <a:rPr lang="en-US" sz="1600" dirty="0" err="1">
                <a:solidFill>
                  <a:srgbClr val="00B050"/>
                </a:solidFill>
              </a:rPr>
              <a:t>windows_options</a:t>
            </a:r>
            <a:r>
              <a:rPr lang="en-US" sz="1600" dirty="0">
                <a:solidFill>
                  <a:srgbClr val="00B050"/>
                </a:solidFill>
              </a:rPr>
              <a:t>&gt;</a:t>
            </a:r>
            <a:r>
              <a:rPr lang="en-US" sz="1600" dirty="0"/>
              <a:t>[ ,... ] ]</a:t>
            </a:r>
          </a:p>
          <a:p>
            <a:r>
              <a:rPr lang="en-US" sz="1600" dirty="0"/>
              <a:t>    | </a:t>
            </a:r>
            <a:r>
              <a:rPr lang="en-US" sz="1600" dirty="0">
                <a:solidFill>
                  <a:srgbClr val="0070C0"/>
                </a:solidFill>
              </a:rPr>
              <a:t>CERTIFICATE</a:t>
            </a:r>
            <a:r>
              <a:rPr lang="en-US" sz="1600" dirty="0"/>
              <a:t> </a:t>
            </a:r>
            <a:r>
              <a:rPr lang="en-US" sz="1600" dirty="0" err="1"/>
              <a:t>certname</a:t>
            </a:r>
            <a:endParaRPr lang="en-US" sz="1600" dirty="0"/>
          </a:p>
          <a:p>
            <a:r>
              <a:rPr lang="en-US" sz="1600" dirty="0"/>
              <a:t>    | </a:t>
            </a:r>
            <a:r>
              <a:rPr lang="en-US" sz="1600" dirty="0">
                <a:solidFill>
                  <a:srgbClr val="0070C0"/>
                </a:solidFill>
              </a:rPr>
              <a:t>ASYMMETRIC KEY </a:t>
            </a:r>
            <a:r>
              <a:rPr lang="en-US" sz="1600" dirty="0" err="1"/>
              <a:t>asym_key_name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>
                <a:solidFill>
                  <a:srgbClr val="00B050"/>
                </a:solidFill>
              </a:rPr>
              <a:t>&lt;</a:t>
            </a:r>
            <a:r>
              <a:rPr lang="en-US" sz="1600" dirty="0" err="1">
                <a:solidFill>
                  <a:srgbClr val="00B050"/>
                </a:solidFill>
              </a:rPr>
              <a:t>windows_options</a:t>
            </a:r>
            <a:r>
              <a:rPr lang="en-US" sz="1600" dirty="0">
                <a:solidFill>
                  <a:srgbClr val="00B050"/>
                </a:solidFill>
              </a:rPr>
              <a:t>&gt; </a:t>
            </a:r>
            <a:r>
              <a:rPr lang="en-US" sz="1600" dirty="0">
                <a:solidFill>
                  <a:srgbClr val="7030A0"/>
                </a:solidFill>
              </a:rPr>
              <a:t>::=</a:t>
            </a:r>
          </a:p>
          <a:p>
            <a:r>
              <a:rPr lang="en-US" sz="1600" dirty="0"/>
              <a:t>    </a:t>
            </a:r>
            <a:r>
              <a:rPr lang="en-US" sz="1600" dirty="0" err="1">
                <a:solidFill>
                  <a:srgbClr val="0070C0"/>
                </a:solidFill>
              </a:rPr>
              <a:t>DEFAULT_DATABASE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= database</a:t>
            </a:r>
          </a:p>
          <a:p>
            <a:r>
              <a:rPr lang="en-US" sz="1600" dirty="0"/>
              <a:t>    | </a:t>
            </a:r>
            <a:r>
              <a:rPr lang="en-US" sz="1600" dirty="0" err="1">
                <a:solidFill>
                  <a:srgbClr val="0070C0"/>
                </a:solidFill>
              </a:rPr>
              <a:t>DEFAULT_LANGUAGE</a:t>
            </a:r>
            <a:r>
              <a:rPr lang="en-US" sz="1600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= language</a:t>
            </a:r>
          </a:p>
        </p:txBody>
      </p:sp>
    </p:spTree>
    <p:extLst>
      <p:ext uri="{BB962C8B-B14F-4D97-AF65-F5344CB8AC3E}">
        <p14:creationId xmlns:p14="http://schemas.microsoft.com/office/powerpoint/2010/main" val="3145621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BEB3D62E-8670-4C73-7DAE-F8929C0D1E52}"/>
              </a:ext>
            </a:extLst>
          </p:cNvPr>
          <p:cNvGrpSpPr/>
          <p:nvPr/>
        </p:nvGrpSpPr>
        <p:grpSpPr>
          <a:xfrm>
            <a:off x="896029" y="3267619"/>
            <a:ext cx="4647811" cy="1477328"/>
            <a:chOff x="1312722" y="3338361"/>
            <a:chExt cx="4647811" cy="147732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7C1CBFE-A6E9-ABC5-2108-F020AE4B9552}"/>
                </a:ext>
              </a:extLst>
            </p:cNvPr>
            <p:cNvSpPr txBox="1"/>
            <p:nvPr/>
          </p:nvSpPr>
          <p:spPr>
            <a:xfrm>
              <a:off x="1312722" y="3338361"/>
              <a:ext cx="4647811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00B050"/>
                  </a:solidFill>
                </a:rPr>
                <a:t>&lt;sources&gt; </a:t>
              </a:r>
              <a:r>
                <a:rPr lang="en-US" sz="1800" dirty="0">
                  <a:solidFill>
                    <a:srgbClr val="7030A0"/>
                  </a:solidFill>
                </a:rPr>
                <a:t>::=</a:t>
              </a:r>
            </a:p>
            <a:p>
              <a:r>
                <a:rPr lang="en-US" sz="1800" dirty="0"/>
                <a:t>    </a:t>
              </a:r>
              <a:r>
                <a:rPr lang="en-US" sz="1800" dirty="0">
                  <a:solidFill>
                    <a:srgbClr val="0070C0"/>
                  </a:solidFill>
                </a:rPr>
                <a:t>WINDOWS</a:t>
              </a:r>
              <a:r>
                <a:rPr lang="en-US" sz="1800" dirty="0"/>
                <a:t> [ </a:t>
              </a:r>
              <a:r>
                <a:rPr lang="en-US" sz="1800" dirty="0">
                  <a:solidFill>
                    <a:srgbClr val="0070C0"/>
                  </a:solidFill>
                </a:rPr>
                <a:t>WITH</a:t>
              </a:r>
              <a:r>
                <a:rPr lang="en-US" sz="1800" dirty="0"/>
                <a:t> </a:t>
              </a:r>
              <a:r>
                <a:rPr lang="en-US" sz="1800" dirty="0">
                  <a:solidFill>
                    <a:srgbClr val="00B050"/>
                  </a:solidFill>
                </a:rPr>
                <a:t>&lt;</a:t>
              </a:r>
              <a:r>
                <a:rPr lang="en-US" sz="1800" dirty="0" err="1">
                  <a:solidFill>
                    <a:srgbClr val="00B050"/>
                  </a:solidFill>
                </a:rPr>
                <a:t>windows_options</a:t>
              </a:r>
              <a:r>
                <a:rPr lang="en-US" sz="1800" dirty="0">
                  <a:solidFill>
                    <a:srgbClr val="00B050"/>
                  </a:solidFill>
                </a:rPr>
                <a:t>&gt;</a:t>
              </a:r>
              <a:r>
                <a:rPr lang="en-US" sz="1800" dirty="0"/>
                <a:t>[ ,... ] ]</a:t>
              </a:r>
            </a:p>
            <a:p>
              <a:r>
                <a:rPr lang="en-US" sz="1800" dirty="0"/>
                <a:t>    | </a:t>
              </a:r>
              <a:r>
                <a:rPr lang="en-US" sz="1800" dirty="0">
                  <a:solidFill>
                    <a:srgbClr val="0070C0"/>
                  </a:solidFill>
                </a:rPr>
                <a:t>CERTIFICATE</a:t>
              </a:r>
              <a:r>
                <a:rPr lang="en-US" sz="1800" dirty="0"/>
                <a:t> </a:t>
              </a:r>
              <a:r>
                <a:rPr lang="en-US" sz="1600" i="1" dirty="0" err="1"/>
                <a:t>linWinCertificate</a:t>
              </a:r>
              <a:endParaRPr lang="en-US" sz="1800" i="1" dirty="0"/>
            </a:p>
            <a:p>
              <a:r>
                <a:rPr lang="en-US" sz="1800" dirty="0"/>
                <a:t>    | </a:t>
              </a:r>
              <a:r>
                <a:rPr lang="en-US" sz="1800" dirty="0">
                  <a:solidFill>
                    <a:srgbClr val="0070C0"/>
                  </a:solidFill>
                </a:rPr>
                <a:t>ASYMMETRIC KEY </a:t>
              </a:r>
              <a:r>
                <a:rPr lang="en-US" sz="1600" i="1" dirty="0" err="1"/>
                <a:t>linAsymmetricKey</a:t>
              </a:r>
              <a:endParaRPr lang="en-US" sz="1800" i="1" dirty="0"/>
            </a:p>
            <a:p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CEC8096-CD9D-DC48-89F0-81B1132F5743}"/>
                </a:ext>
              </a:extLst>
            </p:cNvPr>
            <p:cNvSpPr/>
            <p:nvPr/>
          </p:nvSpPr>
          <p:spPr>
            <a:xfrm>
              <a:off x="2767816" y="3690712"/>
              <a:ext cx="577364" cy="2121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1CDF061-CA2A-D6DB-89E7-6AEB13FD84DA}"/>
                </a:ext>
              </a:extLst>
            </p:cNvPr>
            <p:cNvSpPr/>
            <p:nvPr/>
          </p:nvSpPr>
          <p:spPr>
            <a:xfrm>
              <a:off x="1732830" y="3970945"/>
              <a:ext cx="1197059" cy="2121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1342F69-2E27-9ADE-AB17-2B508ACBECCD}"/>
                </a:ext>
              </a:extLst>
            </p:cNvPr>
            <p:cNvSpPr/>
            <p:nvPr/>
          </p:nvSpPr>
          <p:spPr>
            <a:xfrm>
              <a:off x="1732830" y="4245455"/>
              <a:ext cx="1707599" cy="2121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393D603-22D9-A831-0403-03EA8334EAFB}"/>
              </a:ext>
            </a:extLst>
          </p:cNvPr>
          <p:cNvSpPr txBox="1"/>
          <p:nvPr/>
        </p:nvSpPr>
        <p:spPr>
          <a:xfrm>
            <a:off x="418411" y="1047307"/>
            <a:ext cx="49757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70C0"/>
                </a:solidFill>
              </a:rPr>
              <a:t>CREATE LOGIN </a:t>
            </a:r>
            <a:r>
              <a:rPr lang="en-US" sz="1600" i="1" dirty="0" err="1"/>
              <a:t>linLoginName</a:t>
            </a:r>
            <a:r>
              <a:rPr lang="en-US" sz="1800" dirty="0"/>
              <a:t> { </a:t>
            </a:r>
            <a:r>
              <a:rPr lang="en-US" sz="1800" dirty="0">
                <a:solidFill>
                  <a:srgbClr val="0070C0"/>
                </a:solidFill>
              </a:rPr>
              <a:t>WITH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00B050"/>
                </a:solidFill>
              </a:rPr>
              <a:t>&lt;</a:t>
            </a:r>
            <a:r>
              <a:rPr lang="en-US" sz="1800" dirty="0" err="1">
                <a:solidFill>
                  <a:srgbClr val="00B050"/>
                </a:solidFill>
              </a:rPr>
              <a:t>option_list1</a:t>
            </a:r>
            <a:r>
              <a:rPr lang="en-US" sz="1800" dirty="0">
                <a:solidFill>
                  <a:srgbClr val="00B050"/>
                </a:solidFill>
              </a:rPr>
              <a:t>&gt;</a:t>
            </a:r>
          </a:p>
          <a:p>
            <a:r>
              <a:rPr lang="en-US" sz="1800" dirty="0">
                <a:solidFill>
                  <a:srgbClr val="00B050"/>
                </a:solidFill>
              </a:rPr>
              <a:t> </a:t>
            </a:r>
            <a:r>
              <a:rPr lang="en-US" sz="1800" dirty="0"/>
              <a:t>| </a:t>
            </a:r>
            <a:r>
              <a:rPr lang="en-US" sz="1800" dirty="0">
                <a:solidFill>
                  <a:srgbClr val="0070C0"/>
                </a:solidFill>
              </a:rPr>
              <a:t>FROM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00B050"/>
                </a:solidFill>
              </a:rPr>
              <a:t>&lt;sources&gt; </a:t>
            </a:r>
            <a:r>
              <a:rPr lang="en-US" sz="1800" dirty="0"/>
              <a:t>}</a:t>
            </a:r>
          </a:p>
          <a:p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16C2D9A-A9D3-FFFF-DAFE-AC6DC284ACB5}"/>
              </a:ext>
            </a:extLst>
          </p:cNvPr>
          <p:cNvCxnSpPr>
            <a:cxnSpLocks/>
          </p:cNvCxnSpPr>
          <p:nvPr/>
        </p:nvCxnSpPr>
        <p:spPr>
          <a:xfrm>
            <a:off x="1540935" y="1710267"/>
            <a:ext cx="196045" cy="161891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602C9AA-32E7-74CE-2BE8-265ED34FE148}"/>
              </a:ext>
            </a:extLst>
          </p:cNvPr>
          <p:cNvCxnSpPr>
            <a:cxnSpLocks/>
          </p:cNvCxnSpPr>
          <p:nvPr/>
        </p:nvCxnSpPr>
        <p:spPr>
          <a:xfrm>
            <a:off x="4787409" y="1384503"/>
            <a:ext cx="523731" cy="43364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550FFB0-12AF-AAF0-0BD2-E42D425A3B83}"/>
              </a:ext>
            </a:extLst>
          </p:cNvPr>
          <p:cNvCxnSpPr>
            <a:cxnSpLocks/>
          </p:cNvCxnSpPr>
          <p:nvPr/>
        </p:nvCxnSpPr>
        <p:spPr>
          <a:xfrm>
            <a:off x="4689768" y="3900003"/>
            <a:ext cx="621372" cy="11160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3A4135B-40FE-B423-F3D7-1AE5A4C737AE}"/>
              </a:ext>
            </a:extLst>
          </p:cNvPr>
          <p:cNvCxnSpPr>
            <a:cxnSpLocks/>
          </p:cNvCxnSpPr>
          <p:nvPr/>
        </p:nvCxnSpPr>
        <p:spPr>
          <a:xfrm>
            <a:off x="6588137" y="5286264"/>
            <a:ext cx="127000" cy="32917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DF66C6D-090A-9E74-DCC3-77FBC97096BE}"/>
              </a:ext>
            </a:extLst>
          </p:cNvPr>
          <p:cNvSpPr txBox="1"/>
          <p:nvPr/>
        </p:nvSpPr>
        <p:spPr>
          <a:xfrm>
            <a:off x="1729569" y="2289761"/>
            <a:ext cx="1198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WINDOWS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C5E47E-AF9B-8DC8-3EAA-740405E57EF5}"/>
              </a:ext>
            </a:extLst>
          </p:cNvPr>
          <p:cNvSpPr txBox="1"/>
          <p:nvPr/>
        </p:nvSpPr>
        <p:spPr>
          <a:xfrm>
            <a:off x="3774636" y="1681235"/>
            <a:ext cx="130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SQL SERVER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458626-204F-851D-EBD6-F0C8A24A4A76}"/>
              </a:ext>
            </a:extLst>
          </p:cNvPr>
          <p:cNvSpPr txBox="1"/>
          <p:nvPr/>
        </p:nvSpPr>
        <p:spPr>
          <a:xfrm>
            <a:off x="601773" y="6189133"/>
            <a:ext cx="9936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https://learn.microsoft.com/en-us/sql/t-sql/statements/create-login-transact-sql?view=sql-server-ver16</a:t>
            </a:r>
            <a:endParaRPr lang="en-US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57FAF21-C621-0138-8CC7-B6D6E0B625FA}"/>
              </a:ext>
            </a:extLst>
          </p:cNvPr>
          <p:cNvGrpSpPr/>
          <p:nvPr/>
        </p:nvGrpSpPr>
        <p:grpSpPr>
          <a:xfrm>
            <a:off x="5224192" y="1674430"/>
            <a:ext cx="5669822" cy="1477328"/>
            <a:chOff x="5224192" y="1674430"/>
            <a:chExt cx="5669822" cy="147732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16C6587-FE02-2D24-DE3D-6CF6A1286BBA}"/>
                </a:ext>
              </a:extLst>
            </p:cNvPr>
            <p:cNvSpPr txBox="1"/>
            <p:nvPr/>
          </p:nvSpPr>
          <p:spPr>
            <a:xfrm>
              <a:off x="5224192" y="1674430"/>
              <a:ext cx="5669822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00B050"/>
                  </a:solidFill>
                </a:rPr>
                <a:t>&lt;</a:t>
              </a:r>
              <a:r>
                <a:rPr lang="en-US" sz="1800" dirty="0" err="1">
                  <a:solidFill>
                    <a:srgbClr val="00B050"/>
                  </a:solidFill>
                </a:rPr>
                <a:t>option_list1</a:t>
              </a:r>
              <a:r>
                <a:rPr lang="en-US" sz="1800" dirty="0">
                  <a:solidFill>
                    <a:srgbClr val="00B050"/>
                  </a:solidFill>
                </a:rPr>
                <a:t>&gt; </a:t>
              </a:r>
              <a:r>
                <a:rPr lang="en-US" sz="1800" dirty="0">
                  <a:solidFill>
                    <a:srgbClr val="7030A0"/>
                  </a:solidFill>
                </a:rPr>
                <a:t>::=</a:t>
              </a:r>
            </a:p>
            <a:p>
              <a:r>
                <a:rPr lang="en-US" sz="1800" dirty="0"/>
                <a:t>    </a:t>
              </a:r>
              <a:r>
                <a:rPr lang="en-US" sz="1800" dirty="0">
                  <a:solidFill>
                    <a:srgbClr val="0070C0"/>
                  </a:solidFill>
                </a:rPr>
                <a:t>PASSWORD</a:t>
              </a:r>
              <a:r>
                <a:rPr lang="en-US" sz="1800" dirty="0"/>
                <a:t> = { </a:t>
              </a:r>
              <a:r>
                <a:rPr lang="en-US" sz="1800" dirty="0">
                  <a:solidFill>
                    <a:srgbClr val="FF0000"/>
                  </a:solidFill>
                </a:rPr>
                <a:t>'password'</a:t>
              </a:r>
              <a:r>
                <a:rPr lang="en-US" sz="1800" dirty="0"/>
                <a:t> | </a:t>
              </a:r>
              <a:r>
                <a:rPr lang="en-US" sz="1800" dirty="0" err="1"/>
                <a:t>hashed_password</a:t>
              </a:r>
              <a:r>
                <a:rPr lang="en-US" sz="1800" dirty="0"/>
                <a:t> </a:t>
              </a:r>
              <a:r>
                <a:rPr lang="en-US" sz="1800" dirty="0">
                  <a:solidFill>
                    <a:srgbClr val="0070C0"/>
                  </a:solidFill>
                </a:rPr>
                <a:t>HASHED</a:t>
              </a:r>
              <a:r>
                <a:rPr lang="en-US" sz="1800" dirty="0"/>
                <a:t> }</a:t>
              </a:r>
            </a:p>
            <a:p>
              <a:r>
                <a:rPr lang="en-US" dirty="0"/>
                <a:t>   </a:t>
              </a:r>
              <a:r>
                <a:rPr lang="en-US" sz="1800" dirty="0"/>
                <a:t> [ </a:t>
              </a:r>
              <a:r>
                <a:rPr lang="en-US" sz="1800" dirty="0" err="1">
                  <a:solidFill>
                    <a:srgbClr val="0070C0"/>
                  </a:solidFill>
                </a:rPr>
                <a:t>MUST_CHANGE</a:t>
              </a:r>
              <a:r>
                <a:rPr lang="en-US" sz="1800" dirty="0">
                  <a:solidFill>
                    <a:srgbClr val="0070C0"/>
                  </a:solidFill>
                </a:rPr>
                <a:t> </a:t>
              </a:r>
              <a:r>
                <a:rPr lang="en-US" sz="1800" dirty="0"/>
                <a:t>]  [ , </a:t>
              </a:r>
              <a:r>
                <a:rPr lang="en-US" sz="1800" dirty="0">
                  <a:solidFill>
                    <a:srgbClr val="00B050"/>
                  </a:solidFill>
                </a:rPr>
                <a:t>&lt;</a:t>
              </a:r>
              <a:r>
                <a:rPr lang="en-US" sz="1800" dirty="0" err="1">
                  <a:solidFill>
                    <a:srgbClr val="00B050"/>
                  </a:solidFill>
                </a:rPr>
                <a:t>option_list2</a:t>
              </a:r>
              <a:r>
                <a:rPr lang="en-US" sz="1800" dirty="0">
                  <a:solidFill>
                    <a:srgbClr val="00B050"/>
                  </a:solidFill>
                </a:rPr>
                <a:t>&gt; </a:t>
              </a:r>
              <a:r>
                <a:rPr lang="en-US" sz="1800" dirty="0"/>
                <a:t>[ ,... ] ]</a:t>
              </a:r>
            </a:p>
            <a:p>
              <a:endParaRPr lang="en-US" sz="1800" dirty="0"/>
            </a:p>
            <a:p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1FFC5E6-2180-417A-E068-1E2A0ECCACDE}"/>
                </a:ext>
              </a:extLst>
            </p:cNvPr>
            <p:cNvSpPr/>
            <p:nvPr/>
          </p:nvSpPr>
          <p:spPr>
            <a:xfrm>
              <a:off x="9810682" y="2028661"/>
              <a:ext cx="880534" cy="2121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75E921E-DA52-B939-2A4E-D0D4C804ABF4}"/>
              </a:ext>
            </a:extLst>
          </p:cNvPr>
          <p:cNvGrpSpPr/>
          <p:nvPr/>
        </p:nvGrpSpPr>
        <p:grpSpPr>
          <a:xfrm>
            <a:off x="7676287" y="2924813"/>
            <a:ext cx="4364015" cy="2308324"/>
            <a:chOff x="7092281" y="2184199"/>
            <a:chExt cx="4364015" cy="230832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0D6E93F-A8AB-77AF-5401-5025B1D70E71}"/>
                </a:ext>
              </a:extLst>
            </p:cNvPr>
            <p:cNvSpPr txBox="1"/>
            <p:nvPr/>
          </p:nvSpPr>
          <p:spPr>
            <a:xfrm>
              <a:off x="7092281" y="2184199"/>
              <a:ext cx="4364015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00B050"/>
                  </a:solidFill>
                </a:rPr>
                <a:t>&lt;</a:t>
              </a:r>
              <a:r>
                <a:rPr lang="en-US" sz="1800" dirty="0" err="1">
                  <a:solidFill>
                    <a:srgbClr val="00B050"/>
                  </a:solidFill>
                </a:rPr>
                <a:t>option_list2</a:t>
              </a:r>
              <a:r>
                <a:rPr lang="en-US" sz="1800" dirty="0">
                  <a:solidFill>
                    <a:srgbClr val="00B050"/>
                  </a:solidFill>
                </a:rPr>
                <a:t>&gt; </a:t>
              </a:r>
              <a:r>
                <a:rPr lang="en-US" sz="1800" dirty="0">
                  <a:solidFill>
                    <a:srgbClr val="7030A0"/>
                  </a:solidFill>
                </a:rPr>
                <a:t>::=</a:t>
              </a:r>
            </a:p>
            <a:p>
              <a:r>
                <a:rPr lang="en-US" sz="1800" dirty="0"/>
                <a:t>    </a:t>
              </a:r>
              <a:r>
                <a:rPr lang="en-US" sz="1800" dirty="0">
                  <a:solidFill>
                    <a:srgbClr val="0070C0"/>
                  </a:solidFill>
                </a:rPr>
                <a:t>SID</a:t>
              </a:r>
              <a:r>
                <a:rPr lang="en-US" sz="1800" dirty="0"/>
                <a:t> = </a:t>
              </a:r>
              <a:r>
                <a:rPr lang="en-US" sz="1800" dirty="0" err="1"/>
                <a:t>sid</a:t>
              </a:r>
              <a:r>
                <a:rPr lang="en-US" sz="1800" dirty="0"/>
                <a:t>  </a:t>
              </a:r>
              <a:r>
                <a:rPr lang="en-US" sz="1600" i="1" dirty="0" err="1"/>
                <a:t>linSID</a:t>
              </a:r>
              <a:endParaRPr lang="en-US" sz="1800" i="1" dirty="0"/>
            </a:p>
            <a:p>
              <a:r>
                <a:rPr lang="en-US" sz="1800" dirty="0"/>
                <a:t>    | </a:t>
              </a:r>
              <a:r>
                <a:rPr lang="en-US" sz="1800" dirty="0" err="1">
                  <a:solidFill>
                    <a:srgbClr val="0070C0"/>
                  </a:solidFill>
                </a:rPr>
                <a:t>DEFAULT_DATABASE</a:t>
              </a:r>
              <a:r>
                <a:rPr lang="en-US" sz="1800" dirty="0">
                  <a:solidFill>
                    <a:srgbClr val="0070C0"/>
                  </a:solidFill>
                </a:rPr>
                <a:t> </a:t>
              </a:r>
              <a:r>
                <a:rPr lang="en-US" sz="1800" dirty="0"/>
                <a:t>= </a:t>
              </a:r>
              <a:r>
                <a:rPr lang="en-US" sz="1600" i="1" dirty="0" err="1"/>
                <a:t>linDefaultDatabase</a:t>
              </a:r>
              <a:endParaRPr lang="en-US" sz="1800" i="1" dirty="0"/>
            </a:p>
            <a:p>
              <a:r>
                <a:rPr lang="en-US" sz="1800" dirty="0"/>
                <a:t>    | </a:t>
              </a:r>
              <a:r>
                <a:rPr lang="en-US" sz="1800" dirty="0" err="1">
                  <a:solidFill>
                    <a:srgbClr val="0070C0"/>
                  </a:solidFill>
                </a:rPr>
                <a:t>DEFAULT_LANGUAGE</a:t>
              </a:r>
              <a:r>
                <a:rPr lang="en-US" sz="1800" dirty="0">
                  <a:solidFill>
                    <a:srgbClr val="0070C0"/>
                  </a:solidFill>
                </a:rPr>
                <a:t> </a:t>
              </a:r>
              <a:r>
                <a:rPr lang="en-US" sz="1800" dirty="0"/>
                <a:t>= </a:t>
              </a:r>
              <a:r>
                <a:rPr lang="en-US" sz="1600" i="1" dirty="0" err="1"/>
                <a:t>linDefaultLanguage</a:t>
              </a:r>
              <a:endParaRPr lang="en-US" sz="1800" i="1" dirty="0"/>
            </a:p>
            <a:p>
              <a:r>
                <a:rPr lang="en-US" sz="1800" dirty="0"/>
                <a:t>    | </a:t>
              </a:r>
              <a:r>
                <a:rPr lang="en-US" sz="1800" dirty="0" err="1">
                  <a:solidFill>
                    <a:srgbClr val="0070C0"/>
                  </a:solidFill>
                </a:rPr>
                <a:t>CHECK_EXPIRATION</a:t>
              </a:r>
              <a:r>
                <a:rPr lang="en-US" sz="1800" dirty="0">
                  <a:solidFill>
                    <a:srgbClr val="0070C0"/>
                  </a:solidFill>
                </a:rPr>
                <a:t> </a:t>
              </a:r>
              <a:r>
                <a:rPr lang="en-US" sz="1800" dirty="0"/>
                <a:t>= { </a:t>
              </a:r>
              <a:r>
                <a:rPr lang="en-US" sz="1800" dirty="0">
                  <a:solidFill>
                    <a:srgbClr val="0070C0"/>
                  </a:solidFill>
                </a:rPr>
                <a:t>ON</a:t>
              </a:r>
              <a:r>
                <a:rPr lang="en-US" sz="1800" dirty="0"/>
                <a:t> | </a:t>
              </a:r>
              <a:r>
                <a:rPr lang="en-US" sz="1800" dirty="0">
                  <a:solidFill>
                    <a:srgbClr val="0070C0"/>
                  </a:solidFill>
                </a:rPr>
                <a:t>OFF</a:t>
              </a:r>
              <a:r>
                <a:rPr lang="en-US" sz="1800" dirty="0"/>
                <a:t>}</a:t>
              </a:r>
            </a:p>
            <a:p>
              <a:r>
                <a:rPr lang="en-US" sz="1800" dirty="0"/>
                <a:t>    | </a:t>
              </a:r>
              <a:r>
                <a:rPr lang="en-US" sz="1800" dirty="0" err="1">
                  <a:solidFill>
                    <a:srgbClr val="0070C0"/>
                  </a:solidFill>
                </a:rPr>
                <a:t>CHECK_POLICY</a:t>
              </a:r>
              <a:r>
                <a:rPr lang="en-US" sz="1800" dirty="0">
                  <a:solidFill>
                    <a:srgbClr val="0070C0"/>
                  </a:solidFill>
                </a:rPr>
                <a:t> </a:t>
              </a:r>
              <a:r>
                <a:rPr lang="en-US" sz="1800" dirty="0"/>
                <a:t>= { </a:t>
              </a:r>
              <a:r>
                <a:rPr lang="en-US" sz="1800" dirty="0">
                  <a:solidFill>
                    <a:srgbClr val="0070C0"/>
                  </a:solidFill>
                </a:rPr>
                <a:t>ON</a:t>
              </a:r>
              <a:r>
                <a:rPr lang="en-US" sz="1800" dirty="0"/>
                <a:t> | </a:t>
              </a:r>
              <a:r>
                <a:rPr lang="en-US" sz="1800" dirty="0">
                  <a:solidFill>
                    <a:srgbClr val="0070C0"/>
                  </a:solidFill>
                </a:rPr>
                <a:t>OFF</a:t>
              </a:r>
              <a:r>
                <a:rPr lang="en-US" sz="1800" dirty="0"/>
                <a:t>}</a:t>
              </a:r>
            </a:p>
            <a:p>
              <a:r>
                <a:rPr lang="en-US" sz="1800" dirty="0"/>
                <a:t>    | </a:t>
              </a:r>
              <a:r>
                <a:rPr lang="en-US" sz="1800" dirty="0">
                  <a:solidFill>
                    <a:srgbClr val="0070C0"/>
                  </a:solidFill>
                </a:rPr>
                <a:t>CREDENTIAL</a:t>
              </a:r>
              <a:r>
                <a:rPr lang="en-US" sz="1800" dirty="0"/>
                <a:t> = </a:t>
              </a:r>
              <a:r>
                <a:rPr lang="en-US" sz="1600" i="1" dirty="0" err="1"/>
                <a:t>linSvrCredential</a:t>
              </a:r>
              <a:endParaRPr lang="en-US" sz="1800" i="1" dirty="0"/>
            </a:p>
            <a:p>
              <a:endParaRPr lang="en-US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C993F37-70E1-733A-3778-CC0EB6D95E03}"/>
                </a:ext>
              </a:extLst>
            </p:cNvPr>
            <p:cNvSpPr/>
            <p:nvPr/>
          </p:nvSpPr>
          <p:spPr>
            <a:xfrm>
              <a:off x="7353478" y="2538950"/>
              <a:ext cx="394966" cy="2121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4C0E722-BE62-D013-1709-BEEB972D3FFB}"/>
                </a:ext>
              </a:extLst>
            </p:cNvPr>
            <p:cNvSpPr/>
            <p:nvPr/>
          </p:nvSpPr>
          <p:spPr>
            <a:xfrm>
              <a:off x="7523692" y="2804498"/>
              <a:ext cx="1921475" cy="2121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990C564-E536-618C-E1A5-47BCAD4FB715}"/>
                </a:ext>
              </a:extLst>
            </p:cNvPr>
            <p:cNvSpPr/>
            <p:nvPr/>
          </p:nvSpPr>
          <p:spPr>
            <a:xfrm>
              <a:off x="7523692" y="3084963"/>
              <a:ext cx="2016725" cy="2121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0A08C95-B444-6080-48AF-35CC133EA3F9}"/>
                </a:ext>
              </a:extLst>
            </p:cNvPr>
            <p:cNvSpPr/>
            <p:nvPr/>
          </p:nvSpPr>
          <p:spPr>
            <a:xfrm>
              <a:off x="7523692" y="3918027"/>
              <a:ext cx="1219587" cy="2121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0C981C0-3230-D494-E579-7333BFA17A99}"/>
              </a:ext>
            </a:extLst>
          </p:cNvPr>
          <p:cNvGrpSpPr/>
          <p:nvPr/>
        </p:nvGrpSpPr>
        <p:grpSpPr>
          <a:xfrm>
            <a:off x="4321238" y="4952824"/>
            <a:ext cx="4364015" cy="1200329"/>
            <a:chOff x="3255238" y="4641140"/>
            <a:chExt cx="4364015" cy="120032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44A7BF1-1D67-01A7-7163-94EB36524D56}"/>
                </a:ext>
              </a:extLst>
            </p:cNvPr>
            <p:cNvSpPr txBox="1"/>
            <p:nvPr/>
          </p:nvSpPr>
          <p:spPr>
            <a:xfrm>
              <a:off x="3255238" y="4641140"/>
              <a:ext cx="436401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>
                  <a:solidFill>
                    <a:srgbClr val="00B050"/>
                  </a:solidFill>
                </a:rPr>
                <a:t>&lt;</a:t>
              </a:r>
              <a:r>
                <a:rPr lang="en-US" sz="1800" dirty="0" err="1">
                  <a:solidFill>
                    <a:srgbClr val="00B050"/>
                  </a:solidFill>
                </a:rPr>
                <a:t>windows_options</a:t>
              </a:r>
              <a:r>
                <a:rPr lang="en-US" sz="1800" dirty="0">
                  <a:solidFill>
                    <a:srgbClr val="00B050"/>
                  </a:solidFill>
                </a:rPr>
                <a:t>&gt; </a:t>
              </a:r>
              <a:r>
                <a:rPr lang="en-US" sz="1800" dirty="0">
                  <a:solidFill>
                    <a:srgbClr val="7030A0"/>
                  </a:solidFill>
                </a:rPr>
                <a:t>::=</a:t>
              </a:r>
            </a:p>
            <a:p>
              <a:r>
                <a:rPr lang="en-US" sz="1800" dirty="0"/>
                <a:t>    </a:t>
              </a:r>
              <a:r>
                <a:rPr lang="en-US" sz="1800" dirty="0" err="1">
                  <a:solidFill>
                    <a:srgbClr val="0070C0"/>
                  </a:solidFill>
                </a:rPr>
                <a:t>DEFAULT_DATABASE</a:t>
              </a:r>
              <a:r>
                <a:rPr lang="en-US" sz="1800" dirty="0">
                  <a:solidFill>
                    <a:srgbClr val="0070C0"/>
                  </a:solidFill>
                </a:rPr>
                <a:t> </a:t>
              </a:r>
              <a:r>
                <a:rPr lang="en-US" sz="1800" dirty="0"/>
                <a:t>= </a:t>
              </a:r>
              <a:r>
                <a:rPr lang="en-US" sz="1600" i="1" dirty="0" err="1"/>
                <a:t>linDefaultDatabase</a:t>
              </a:r>
              <a:endParaRPr lang="en-US" sz="1800" i="1" dirty="0"/>
            </a:p>
            <a:p>
              <a:r>
                <a:rPr lang="en-US" sz="1800" dirty="0"/>
                <a:t>    | </a:t>
              </a:r>
              <a:r>
                <a:rPr lang="en-US" sz="1800" dirty="0" err="1">
                  <a:solidFill>
                    <a:srgbClr val="0070C0"/>
                  </a:solidFill>
                </a:rPr>
                <a:t>DEFAULT_LANGUAGE</a:t>
              </a:r>
              <a:r>
                <a:rPr lang="en-US" sz="1800" dirty="0">
                  <a:solidFill>
                    <a:srgbClr val="0070C0"/>
                  </a:solidFill>
                </a:rPr>
                <a:t> </a:t>
              </a:r>
              <a:r>
                <a:rPr lang="en-US" sz="1800" dirty="0"/>
                <a:t>= </a:t>
              </a:r>
              <a:r>
                <a:rPr lang="en-US" sz="1600" i="1" dirty="0" err="1"/>
                <a:t>linDefaultLanguage</a:t>
              </a:r>
              <a:endParaRPr lang="en-US" sz="1800" i="1" dirty="0"/>
            </a:p>
            <a:p>
              <a:endParaRPr lang="en-US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C3F5BA7-4271-AC35-F415-361DB616E5CA}"/>
                </a:ext>
              </a:extLst>
            </p:cNvPr>
            <p:cNvSpPr/>
            <p:nvPr/>
          </p:nvSpPr>
          <p:spPr>
            <a:xfrm>
              <a:off x="3657600" y="5279090"/>
              <a:ext cx="2045970" cy="2121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264E2C3-B69B-06C5-BBF2-E367F3E7DD65}"/>
                </a:ext>
              </a:extLst>
            </p:cNvPr>
            <p:cNvSpPr/>
            <p:nvPr/>
          </p:nvSpPr>
          <p:spPr>
            <a:xfrm>
              <a:off x="3526430" y="4994350"/>
              <a:ext cx="1902820" cy="2121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1E1A273-D433-EAA8-507F-97B9933B5645}"/>
              </a:ext>
            </a:extLst>
          </p:cNvPr>
          <p:cNvCxnSpPr>
            <a:cxnSpLocks/>
          </p:cNvCxnSpPr>
          <p:nvPr/>
        </p:nvCxnSpPr>
        <p:spPr>
          <a:xfrm>
            <a:off x="8107698" y="2575316"/>
            <a:ext cx="224752" cy="41847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1CB6330-DE97-D589-2537-C3B9C555BBDB}"/>
              </a:ext>
            </a:extLst>
          </p:cNvPr>
          <p:cNvSpPr txBox="1"/>
          <p:nvPr/>
        </p:nvSpPr>
        <p:spPr>
          <a:xfrm>
            <a:off x="7250227" y="1648873"/>
            <a:ext cx="23717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 err="1"/>
              <a:t>linSetPassword</a:t>
            </a:r>
            <a:endParaRPr lang="en-US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4ADF20-0223-53E9-7ED0-41B2774A7B5F}"/>
              </a:ext>
            </a:extLst>
          </p:cNvPr>
          <p:cNvSpPr txBox="1"/>
          <p:nvPr/>
        </p:nvSpPr>
        <p:spPr>
          <a:xfrm>
            <a:off x="9852478" y="1630263"/>
            <a:ext cx="23717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 err="1"/>
              <a:t>linHashed</a:t>
            </a:r>
            <a:endParaRPr lang="en-US" sz="16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4FB2B7-8F5C-3B8F-F110-DF64616E0092}"/>
              </a:ext>
            </a:extLst>
          </p:cNvPr>
          <p:cNvSpPr txBox="1"/>
          <p:nvPr/>
        </p:nvSpPr>
        <p:spPr>
          <a:xfrm>
            <a:off x="5517581" y="2523894"/>
            <a:ext cx="23717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 err="1"/>
              <a:t>linMustChange</a:t>
            </a:r>
            <a:endParaRPr lang="en-US" sz="1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BC3757-E43C-A31E-F86E-77ADE0F02EAC}"/>
              </a:ext>
            </a:extLst>
          </p:cNvPr>
          <p:cNvSpPr txBox="1"/>
          <p:nvPr/>
        </p:nvSpPr>
        <p:spPr>
          <a:xfrm>
            <a:off x="10297284" y="4174713"/>
            <a:ext cx="23717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 err="1"/>
              <a:t>linPasswordExpires</a:t>
            </a:r>
            <a:endParaRPr lang="en-US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5D02F9-BBA2-0E96-9A0C-F9C25D05642F}"/>
              </a:ext>
            </a:extLst>
          </p:cNvPr>
          <p:cNvSpPr txBox="1"/>
          <p:nvPr/>
        </p:nvSpPr>
        <p:spPr>
          <a:xfrm>
            <a:off x="10325974" y="4457454"/>
            <a:ext cx="23717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 err="1"/>
              <a:t>linCheckPolicy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00775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08DA21-BA6C-F2C9-9CC7-8A1B563BE553}"/>
              </a:ext>
            </a:extLst>
          </p:cNvPr>
          <p:cNvSpPr txBox="1"/>
          <p:nvPr/>
        </p:nvSpPr>
        <p:spPr>
          <a:xfrm>
            <a:off x="319985" y="793773"/>
            <a:ext cx="3863365" cy="2153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ALTER LOGIN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linLoginName</a:t>
            </a:r>
            <a:endParaRPr lang="en-US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{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dirty="0" err="1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status_option</a:t>
            </a: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| 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dirty="0" err="1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set_option</a:t>
            </a: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dirty="0">
                <a:solidFill>
                  <a:srgbClr val="00B05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 ,... ]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| </a:t>
            </a: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dirty="0" err="1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cryptographic_credential_option</a:t>
            </a: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[;]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BCB5BE-7508-DDE1-6F8F-8447789C01BA}"/>
              </a:ext>
            </a:extLst>
          </p:cNvPr>
          <p:cNvSpPr txBox="1"/>
          <p:nvPr/>
        </p:nvSpPr>
        <p:spPr>
          <a:xfrm>
            <a:off x="6554970" y="332987"/>
            <a:ext cx="3788025" cy="671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dirty="0" err="1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status_option</a:t>
            </a: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7030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::=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ENABLE 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| 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DISABLE  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linLoginStatus</a:t>
            </a:r>
            <a:endParaRPr lang="en-US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94C2AC-B750-C9E0-593F-A1DC6178DF57}"/>
              </a:ext>
            </a:extLst>
          </p:cNvPr>
          <p:cNvSpPr txBox="1"/>
          <p:nvPr/>
        </p:nvSpPr>
        <p:spPr>
          <a:xfrm>
            <a:off x="5031270" y="1370644"/>
            <a:ext cx="5647893" cy="4222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dirty="0" err="1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set_option</a:t>
            </a: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7030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::=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PASSWORD 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'password'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|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hashed_password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HASHED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0070C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en-US" sz="1600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linSetPassword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en-US" sz="1600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linHashed</a:t>
            </a:r>
            <a:endParaRPr lang="en-US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[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OLD_PASSWORD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'</a:t>
            </a:r>
            <a:r>
              <a:rPr lang="en-US" dirty="0" err="1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oldpassword</a:t>
            </a:r>
            <a:r>
              <a:rPr lang="en-US" dirty="0">
                <a:solidFill>
                  <a:srgbClr val="FF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’ 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linOldPassword</a:t>
            </a:r>
            <a:endParaRPr lang="en-US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  | </a:t>
            </a: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dirty="0" err="1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password_option</a:t>
            </a: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dirty="0" err="1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password_option</a:t>
            </a: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]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]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| </a:t>
            </a:r>
            <a:r>
              <a:rPr lang="en-US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DEFAULT_DATABASE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linDefaultDatabase</a:t>
            </a:r>
            <a:endParaRPr lang="en-US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| </a:t>
            </a:r>
            <a:r>
              <a:rPr lang="en-US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DEFAULT_LANGUAGE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linDefaultLanguage</a:t>
            </a:r>
            <a:endParaRPr lang="en-US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| 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NAME 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linNewLoginName</a:t>
            </a:r>
            <a:endParaRPr lang="en-US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| </a:t>
            </a:r>
            <a:r>
              <a:rPr lang="en-US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CHECK_POLICY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= { ON | OFF } 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linCheckPolicy</a:t>
            </a:r>
            <a:endParaRPr lang="en-US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| </a:t>
            </a:r>
            <a:r>
              <a:rPr lang="en-US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CHECK_EXPIRATION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= { ON | OFF } 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linPasswordExpires</a:t>
            </a:r>
            <a:endParaRPr lang="en-US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| 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CREDENTIAL 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linSvrCredential</a:t>
            </a:r>
            <a:endParaRPr lang="en-US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effectLst/>
                <a:ea typeface="Times New Roman" panose="02020603050405020304" pitchFamily="18" charset="0"/>
              </a:rPr>
              <a:t>    | 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</a:rPr>
              <a:t>NO CREDENTIAL </a:t>
            </a:r>
            <a:r>
              <a:rPr lang="en-US" sz="1600" i="1" dirty="0" err="1">
                <a:effectLst/>
                <a:ea typeface="Times New Roman" panose="02020603050405020304" pitchFamily="18" charset="0"/>
              </a:rPr>
              <a:t>linSvrCredentialVerb</a:t>
            </a:r>
            <a:endParaRPr lang="en-US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C5833A-84BD-598B-6DC5-B39479665F27}"/>
              </a:ext>
            </a:extLst>
          </p:cNvPr>
          <p:cNvSpPr txBox="1"/>
          <p:nvPr/>
        </p:nvSpPr>
        <p:spPr>
          <a:xfrm>
            <a:off x="7715673" y="5449845"/>
            <a:ext cx="3965829" cy="607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1600" dirty="0" err="1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password_option</a:t>
            </a:r>
            <a:r>
              <a:rPr lang="en-US" sz="1600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7030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::=</a:t>
            </a:r>
            <a:endParaRPr lang="en-US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dirty="0" err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MUST_CHANGE</a:t>
            </a:r>
            <a:r>
              <a:rPr lang="en-US" sz="1600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| </a:t>
            </a:r>
            <a:r>
              <a:rPr lang="en-US" sz="1600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UNLOCK   </a:t>
            </a:r>
            <a:r>
              <a:rPr lang="en-US" sz="14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linMustChange</a:t>
            </a:r>
            <a:endParaRPr lang="en-US" sz="16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C48AC1-269E-2955-3A6D-7752DF03FFF2}"/>
              </a:ext>
            </a:extLst>
          </p:cNvPr>
          <p:cNvSpPr txBox="1"/>
          <p:nvPr/>
        </p:nvSpPr>
        <p:spPr>
          <a:xfrm>
            <a:off x="687050" y="3158069"/>
            <a:ext cx="4167679" cy="1264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dirty="0" err="1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cryptographic_credentials_option</a:t>
            </a:r>
            <a:r>
              <a:rPr lang="en-US" dirty="0">
                <a:solidFill>
                  <a:srgbClr val="54823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7030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::=</a:t>
            </a:r>
            <a:endParaRPr lang="en-U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ADD CREDENTIAL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linEKMCredentialname</a:t>
            </a:r>
            <a:endParaRPr lang="en-US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| </a:t>
            </a:r>
            <a:r>
              <a:rPr lang="en-US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DROP CREDENTIAL </a:t>
            </a:r>
            <a:r>
              <a:rPr lang="en-US" sz="1600" i="1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linEKMCredentialname</a:t>
            </a:r>
            <a:endParaRPr lang="en-US" i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i="1" dirty="0" err="1">
                <a:ea typeface="Calibri" panose="020F0502020204030204" pitchFamily="34" charset="0"/>
                <a:cs typeface="Times New Roman" panose="02020603050405020304" pitchFamily="18" charset="0"/>
              </a:rPr>
              <a:t>linEKMCredentialVerb</a:t>
            </a:r>
            <a:endParaRPr lang="en-US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B6DC48-1B63-9CD6-7688-2590EC815AB5}"/>
              </a:ext>
            </a:extLst>
          </p:cNvPr>
          <p:cNvSpPr/>
          <p:nvPr/>
        </p:nvSpPr>
        <p:spPr>
          <a:xfrm>
            <a:off x="9446636" y="5779014"/>
            <a:ext cx="769244" cy="2260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387737-0C7B-542E-7CFC-28C7D5E85B76}"/>
              </a:ext>
            </a:extLst>
          </p:cNvPr>
          <p:cNvSpPr/>
          <p:nvPr/>
        </p:nvSpPr>
        <p:spPr>
          <a:xfrm>
            <a:off x="971711" y="3519226"/>
            <a:ext cx="1822287" cy="5494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94FB54-D5BD-2611-E0E6-CA99FE74F9A3}"/>
              </a:ext>
            </a:extLst>
          </p:cNvPr>
          <p:cNvSpPr/>
          <p:nvPr/>
        </p:nvSpPr>
        <p:spPr>
          <a:xfrm>
            <a:off x="7012899" y="715853"/>
            <a:ext cx="1802516" cy="2260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E307B1-2CF2-9CA4-7967-D8861C3CBA32}"/>
              </a:ext>
            </a:extLst>
          </p:cNvPr>
          <p:cNvSpPr/>
          <p:nvPr/>
        </p:nvSpPr>
        <p:spPr>
          <a:xfrm>
            <a:off x="5440866" y="2628254"/>
            <a:ext cx="1615526" cy="2260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B591686-9B1A-33F6-A996-0398FC71A022}"/>
              </a:ext>
            </a:extLst>
          </p:cNvPr>
          <p:cNvSpPr/>
          <p:nvPr/>
        </p:nvSpPr>
        <p:spPr>
          <a:xfrm>
            <a:off x="5427024" y="3797093"/>
            <a:ext cx="668975" cy="2260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5E87657-5F45-B162-1C06-34E8C7D01861}"/>
              </a:ext>
            </a:extLst>
          </p:cNvPr>
          <p:cNvSpPr/>
          <p:nvPr/>
        </p:nvSpPr>
        <p:spPr>
          <a:xfrm>
            <a:off x="5440867" y="4952981"/>
            <a:ext cx="1615525" cy="2260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1DE4350-8D67-D78A-9A08-CD51E593B14D}"/>
              </a:ext>
            </a:extLst>
          </p:cNvPr>
          <p:cNvCxnSpPr>
            <a:cxnSpLocks/>
            <a:endCxn id="3" idx="1"/>
          </p:cNvCxnSpPr>
          <p:nvPr/>
        </p:nvCxnSpPr>
        <p:spPr>
          <a:xfrm flipV="1">
            <a:off x="2219960" y="668945"/>
            <a:ext cx="4335010" cy="8927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F93EE5A-8B2D-C9B1-1FE0-6374758B1498}"/>
              </a:ext>
            </a:extLst>
          </p:cNvPr>
          <p:cNvCxnSpPr>
            <a:cxnSpLocks/>
          </p:cNvCxnSpPr>
          <p:nvPr/>
        </p:nvCxnSpPr>
        <p:spPr>
          <a:xfrm flipV="1">
            <a:off x="2524760" y="1561666"/>
            <a:ext cx="2521081" cy="2163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9F984E6-DB81-F67C-8182-3990B4FC6632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6943919" y="2947504"/>
            <a:ext cx="2754669" cy="25023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5D7B16F-7F2E-A571-8FF1-B4C0A63D3BE3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1783078" y="2647584"/>
            <a:ext cx="987812" cy="5104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7907D9B-A075-265A-FF18-7E5A830B3703}"/>
              </a:ext>
            </a:extLst>
          </p:cNvPr>
          <p:cNvSpPr txBox="1"/>
          <p:nvPr/>
        </p:nvSpPr>
        <p:spPr>
          <a:xfrm>
            <a:off x="1176461" y="6299199"/>
            <a:ext cx="98390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https://learn.microsoft.com/en-us/sql/t-sql/statements/alter-login-transact-sql?view=sql-server-ver16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492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6DA6365-4ADD-3A62-691A-A1BAACB76395}"/>
              </a:ext>
            </a:extLst>
          </p:cNvPr>
          <p:cNvSpPr txBox="1"/>
          <p:nvPr/>
        </p:nvSpPr>
        <p:spPr>
          <a:xfrm>
            <a:off x="285750" y="6153835"/>
            <a:ext cx="10325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https://learn.microsoft.com/en-us/sql/t-sql/statements/create-table-transact-sql?view=sql-server-ver16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65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6DA6365-4ADD-3A62-691A-A1BAACB76395}"/>
              </a:ext>
            </a:extLst>
          </p:cNvPr>
          <p:cNvSpPr txBox="1"/>
          <p:nvPr/>
        </p:nvSpPr>
        <p:spPr>
          <a:xfrm>
            <a:off x="285750" y="6153835"/>
            <a:ext cx="10325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https://learn.microsoft.com/en-us/sql/t-sql/statements/insert-transact-sql?view=sql-server-ver16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951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6DA6365-4ADD-3A62-691A-A1BAACB76395}"/>
              </a:ext>
            </a:extLst>
          </p:cNvPr>
          <p:cNvSpPr txBox="1"/>
          <p:nvPr/>
        </p:nvSpPr>
        <p:spPr>
          <a:xfrm>
            <a:off x="933450" y="6153835"/>
            <a:ext cx="10325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https://learn.microsoft.com/en-us/sql/t-sql/statements/alter-user-transact-sql?view=sql-server-ver16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798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597</Words>
  <Application>Microsoft Office PowerPoint</Application>
  <PresentationFormat>Widescreen</PresentationFormat>
  <Paragraphs>84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Bixler</dc:creator>
  <cp:lastModifiedBy>Richard Bixler</cp:lastModifiedBy>
  <cp:revision>19</cp:revision>
  <cp:lastPrinted>2022-12-13T20:57:10Z</cp:lastPrinted>
  <dcterms:created xsi:type="dcterms:W3CDTF">2022-12-03T17:48:10Z</dcterms:created>
  <dcterms:modified xsi:type="dcterms:W3CDTF">2023-01-10T18:41:40Z</dcterms:modified>
</cp:coreProperties>
</file>